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63" r:id="rId4"/>
    <p:sldId id="264" r:id="rId5"/>
    <p:sldId id="289" r:id="rId6"/>
    <p:sldId id="291" r:id="rId7"/>
    <p:sldId id="282" r:id="rId8"/>
    <p:sldId id="285" r:id="rId9"/>
    <p:sldId id="283" r:id="rId10"/>
    <p:sldId id="286" r:id="rId11"/>
    <p:sldId id="287" r:id="rId12"/>
    <p:sldId id="295" r:id="rId13"/>
    <p:sldId id="298" r:id="rId14"/>
    <p:sldId id="297" r:id="rId15"/>
    <p:sldId id="299" r:id="rId16"/>
    <p:sldId id="292" r:id="rId17"/>
    <p:sldId id="293" r:id="rId18"/>
    <p:sldId id="294" r:id="rId19"/>
    <p:sldId id="300" r:id="rId20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B758-92CD-429B-B2B8-E1083CF90F67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AE2C2-6F4B-4181-9B6E-2CC2836A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0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F8233-E334-4B33-9099-BC26959E1C7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F9BEE-C957-4ED7-8AF1-6B7B23891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9BEE-C957-4ED7-8AF1-6B7B238913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CDD4-9C69-43E5-B1E5-0E4A651FE6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9BEE-C957-4ED7-8AF1-6B7B238913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7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Распечатанный</a:t>
            </a:r>
            <a:r>
              <a:rPr lang="ru-RU" baseline="0" dirty="0" smtClean="0"/>
              <a:t> вид на стенде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73C91-2F9D-424E-BE00-1FEDEAD058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5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Распечатанный</a:t>
            </a:r>
            <a:r>
              <a:rPr lang="ru-RU" baseline="0" dirty="0" smtClean="0"/>
              <a:t> вид на стенде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73C91-2F9D-424E-BE00-1FEDEAD058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2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Распечатано</a:t>
            </a:r>
            <a:r>
              <a:rPr lang="ru-RU" baseline="0" dirty="0" smtClean="0"/>
              <a:t> на отдельном небольшом стенде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73C91-2F9D-424E-BE00-1FEDEAD058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33-68A3-456A-9048-44F61F33531E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33CB-32AF-4D29-BE48-D4F670422258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4A3-B112-4F8E-846F-5156055E7CF0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0DE-B301-431F-B5B5-6F89FD6E16B8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0965-9BA3-4BD4-9ABF-BE26D8B519FE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376-86CC-4DF8-B001-8B2F5EA4F0EA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87B-6672-4204-82A1-274057D7628B}" type="datetime1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E639-AAC5-4128-91AC-162E14793323}" type="datetime1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1DA8-9226-4EFE-BB20-F1DCFF5AF728}" type="datetime1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4371-ED53-4DE6-B110-0A350D8974B8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C088-31EF-4D5C-AA97-6AB1E59A57C2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C5A0A3-9049-44B1-BA56-34E3EC0C6227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4BACDD-9620-44DF-B4BE-D781AB1EE1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m.ru/" TargetMode="External"/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239228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Методы </a:t>
            </a:r>
            <a:r>
              <a:rPr lang="ru-RU" sz="4000" dirty="0" smtClean="0"/>
              <a:t>«интеллектуального» </a:t>
            </a:r>
            <a:r>
              <a:rPr lang="ru-RU" sz="4000" dirty="0"/>
              <a:t>анализа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Раменская А.В., канд. </a:t>
            </a:r>
            <a:r>
              <a:rPr lang="ru-RU" dirty="0" err="1" smtClean="0"/>
              <a:t>экон</a:t>
            </a:r>
            <a:r>
              <a:rPr lang="ru-RU" dirty="0" smtClean="0"/>
              <a:t>. наук, доцент кафедры математических методов и </a:t>
            </a:r>
            <a:r>
              <a:rPr lang="ru-RU" dirty="0" smtClean="0"/>
              <a:t>моделей, факультет экономики и управления </a:t>
            </a:r>
            <a:r>
              <a:rPr lang="ru-RU" dirty="0" smtClean="0"/>
              <a:t>ФГБОУ ВО ОГУ</a:t>
            </a:r>
            <a:endParaRPr lang="ru-RU" dirty="0"/>
          </a:p>
        </p:txBody>
      </p:sp>
      <p:pic>
        <p:nvPicPr>
          <p:cNvPr id="4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2"/>
          <a:srcRect t="2" b="38689"/>
          <a:stretch>
            <a:fillRect/>
          </a:stretch>
        </p:blipFill>
        <p:spPr bwMode="auto">
          <a:xfrm>
            <a:off x="3851638" y="587580"/>
            <a:ext cx="1873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mtClean="0"/>
              <a:t>1</a:t>
            </a:fld>
            <a:endParaRPr lang="ru-RU"/>
          </a:p>
        </p:txBody>
      </p:sp>
      <p:pic>
        <p:nvPicPr>
          <p:cNvPr id="11266" name="Рисунок 1" descr="Знак ОГ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r="28242" b="30435"/>
          <a:stretch>
            <a:fillRect/>
          </a:stretch>
        </p:blipFill>
        <p:spPr bwMode="auto">
          <a:xfrm>
            <a:off x="2699792" y="606425"/>
            <a:ext cx="57606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4" t="19620"/>
          <a:stretch>
            <a:fillRect/>
          </a:stretch>
        </p:blipFill>
        <p:spPr bwMode="auto">
          <a:xfrm>
            <a:off x="6103378" y="729530"/>
            <a:ext cx="1135658" cy="90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5819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Примеры ассоциативных правил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25293" t="23333" r="2001" b="13816"/>
          <a:stretch>
            <a:fillRect/>
          </a:stretch>
        </p:blipFill>
        <p:spPr bwMode="auto">
          <a:xfrm>
            <a:off x="466281" y="1772816"/>
            <a:ext cx="8143932" cy="4643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3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«Дерево правил» в аналитической платформе </a:t>
            </a:r>
            <a:r>
              <a:rPr lang="en-US" dirty="0" err="1" smtClean="0"/>
              <a:t>Deductor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11</a:t>
            </a:fld>
            <a:endParaRPr lang="ru-RU" sz="20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25460" t="20157" b="50785"/>
          <a:stretch>
            <a:fillRect/>
          </a:stretch>
        </p:blipFill>
        <p:spPr bwMode="auto">
          <a:xfrm>
            <a:off x="395536" y="2348880"/>
            <a:ext cx="835098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1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60648"/>
            <a:ext cx="8735888" cy="11109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Информация о заемщиках банка (</a:t>
            </a:r>
            <a:r>
              <a:rPr lang="ru-RU" sz="3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скориноговые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параметры)</a:t>
            </a:r>
          </a:p>
        </p:txBody>
      </p:sp>
      <p:sp>
        <p:nvSpPr>
          <p:cNvPr id="1126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035174-03B8-4C60-B8D1-23F73DB0461F}" type="slidenum">
              <a:rPr lang="ru-RU" altLang="ru-RU" sz="2000" smtClean="0">
                <a:solidFill>
                  <a:schemeClr val="bg1"/>
                </a:solidFill>
              </a:rPr>
              <a:pPr eaLnBrk="1" hangingPunct="1"/>
              <a:t>12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268" name="Номер слайда 5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ru-RU" altLang="ru-RU" sz="1800">
              <a:solidFill>
                <a:srgbClr val="A7A399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0975" y="1916832"/>
            <a:ext cx="83548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1</a:t>
            </a:r>
            <a:r>
              <a:rPr lang="en-US" altLang="ru-RU" sz="2400" dirty="0"/>
              <a:t> -</a:t>
            </a:r>
            <a:r>
              <a:rPr lang="ru-RU" altLang="ru-RU" sz="2400" dirty="0"/>
              <a:t> срок кредита (мес.);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 -</a:t>
            </a:r>
            <a:r>
              <a:rPr lang="ru-RU" altLang="ru-RU" sz="2400" dirty="0"/>
              <a:t> месячный уровень дохода (руб.);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3</a:t>
            </a:r>
            <a:r>
              <a:rPr lang="en-US" altLang="ru-RU" sz="2400" dirty="0"/>
              <a:t> -</a:t>
            </a:r>
            <a:r>
              <a:rPr lang="ru-RU" altLang="ru-RU" sz="2400" dirty="0"/>
              <a:t> стаж (лет);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4</a:t>
            </a:r>
            <a:r>
              <a:rPr lang="en-US" altLang="ru-RU" sz="2400" dirty="0"/>
              <a:t> -</a:t>
            </a:r>
            <a:r>
              <a:rPr lang="ru-RU" altLang="ru-RU" sz="2400" dirty="0"/>
              <a:t> семейное положение (0-нет, 1-да);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5</a:t>
            </a:r>
            <a:r>
              <a:rPr lang="en-US" altLang="ru-RU" sz="2400" dirty="0"/>
              <a:t> -</a:t>
            </a:r>
            <a:r>
              <a:rPr lang="ru-RU" altLang="ru-RU" sz="2400" dirty="0"/>
              <a:t> возраст (лет);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6</a:t>
            </a:r>
            <a:r>
              <a:rPr lang="en-US" altLang="ru-RU" sz="2400" dirty="0"/>
              <a:t> -</a:t>
            </a:r>
            <a:r>
              <a:rPr lang="ru-RU" altLang="ru-RU" sz="2400" dirty="0"/>
              <a:t> наличие других текущих кредитов (есть -1, нет - 0);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7</a:t>
            </a:r>
            <a:r>
              <a:rPr lang="en-US" altLang="ru-RU" sz="2400" dirty="0"/>
              <a:t> -</a:t>
            </a:r>
            <a:r>
              <a:rPr lang="ru-RU" altLang="ru-RU" sz="2400" dirty="0"/>
              <a:t> наличие собственного жилья (есть -1, нет - 0);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8</a:t>
            </a:r>
            <a:r>
              <a:rPr lang="en-US" altLang="ru-RU" sz="2400" dirty="0"/>
              <a:t> -</a:t>
            </a:r>
            <a:r>
              <a:rPr lang="ru-RU" altLang="ru-RU" sz="2400" dirty="0"/>
              <a:t> наличие предыдущих кредитов (есть -1, нет - 0);</a:t>
            </a:r>
          </a:p>
          <a:p>
            <a:pPr eaLnBrk="1" hangingPunct="1"/>
            <a:r>
              <a:rPr lang="en-US" altLang="ru-RU" sz="2400" dirty="0"/>
              <a:t>x</a:t>
            </a:r>
            <a:r>
              <a:rPr lang="en-US" altLang="ru-RU" sz="2400" baseline="-25000" dirty="0"/>
              <a:t>9</a:t>
            </a:r>
            <a:r>
              <a:rPr lang="en-US" altLang="ru-RU" sz="2400" dirty="0"/>
              <a:t> -</a:t>
            </a:r>
            <a:r>
              <a:rPr lang="ru-RU" altLang="ru-RU" sz="2400" dirty="0"/>
              <a:t> Наличие иждивенцев (есть -1, нет - 0</a:t>
            </a:r>
            <a:r>
              <a:rPr lang="ru-RU" altLang="ru-RU" sz="2400" dirty="0" smtClean="0"/>
              <a:t>).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61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</a:rPr>
              <a:t>Портрет благонадежного заемщика (фрагмент)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16773"/>
              </p:ext>
            </p:extLst>
          </p:nvPr>
        </p:nvGraphicFramePr>
        <p:xfrm>
          <a:off x="971600" y="1916833"/>
          <a:ext cx="7488833" cy="41856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3715"/>
                <a:gridCol w="3047781"/>
                <a:gridCol w="1915748"/>
                <a:gridCol w="1741589"/>
              </a:tblGrid>
              <a:tr h="31974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Условия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Достоверность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Поддержка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687427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Стаж работы от 10 до 20 лет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0,21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694413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 текущий кредит</a:t>
                      </a:r>
                    </a:p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Микрозайм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0,24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890243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30-40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лет</a:t>
                      </a:r>
                    </a:p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Состоят в браке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Стаж 5-10 лет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0,21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794383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dirty="0" smtClean="0"/>
                        <a:t>- Наличие собственного жилья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729311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116821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13</a:t>
            </a:fld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0997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68" y="404664"/>
            <a:ext cx="8229600" cy="990600"/>
          </a:xfrm>
        </p:spPr>
        <p:txBody>
          <a:bodyPr/>
          <a:lstStyle/>
          <a:p>
            <a:r>
              <a:rPr lang="ru-RU" dirty="0" smtClean="0"/>
              <a:t>Анализ влияния факторов</a:t>
            </a:r>
            <a:endParaRPr lang="ru-RU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374130"/>
              </p:ext>
            </p:extLst>
          </p:nvPr>
        </p:nvGraphicFramePr>
        <p:xfrm>
          <a:off x="827584" y="1596877"/>
          <a:ext cx="3924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r:id="rId3" imgW="3924300" imgH="508000" progId="Equation.3">
                  <p:embed/>
                </p:oleObj>
              </mc:Choice>
              <mc:Fallback>
                <p:oleObj r:id="rId3" imgW="392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6877"/>
                        <a:ext cx="3924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6"/>
          <a:stretch/>
        </p:blipFill>
        <p:spPr bwMode="auto">
          <a:xfrm>
            <a:off x="107504" y="2327105"/>
            <a:ext cx="4194816" cy="1613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93357" y="3957845"/>
            <a:ext cx="400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1400" dirty="0"/>
              <a:t>Рисунок</a:t>
            </a:r>
            <a:r>
              <a:rPr lang="ru-RU" altLang="ru-RU" sz="1400" dirty="0">
                <a:cs typeface="Times New Roman" pitchFamily="18" charset="0"/>
              </a:rPr>
              <a:t> </a:t>
            </a:r>
            <a:r>
              <a:rPr lang="ru-RU" altLang="ru-RU" sz="1400" dirty="0" smtClean="0">
                <a:cs typeface="Times New Roman" pitchFamily="18" charset="0"/>
              </a:rPr>
              <a:t>1– </a:t>
            </a:r>
            <a:r>
              <a:rPr lang="ru-RU" altLang="ru-RU" sz="1400" dirty="0" smtClean="0"/>
              <a:t>Исходные данные (таблица сопряженности)</a:t>
            </a:r>
            <a:endParaRPr lang="ru-RU" altLang="ru-RU" sz="1400" dirty="0"/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96384"/>
              </p:ext>
            </p:extLst>
          </p:nvPr>
        </p:nvGraphicFramePr>
        <p:xfrm>
          <a:off x="6579791" y="1773089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r:id="rId6" imgW="723586" imgH="457002" progId="Equation.3">
                  <p:embed/>
                </p:oleObj>
              </mc:Choice>
              <mc:Fallback>
                <p:oleObj r:id="rId6" imgW="72358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791" y="1773089"/>
                        <a:ext cx="723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12235"/>
              </p:ext>
            </p:extLst>
          </p:nvPr>
        </p:nvGraphicFramePr>
        <p:xfrm>
          <a:off x="6433699" y="2539169"/>
          <a:ext cx="942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r:id="rId8" imgW="939392" imgH="482391" progId="Equation.3">
                  <p:embed/>
                </p:oleObj>
              </mc:Choice>
              <mc:Fallback>
                <p:oleObj r:id="rId8" imgW="93939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699" y="2539169"/>
                        <a:ext cx="9429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876256" y="1909841"/>
            <a:ext cx="885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 dirty="0"/>
              <a:t>0,43</a:t>
            </a:r>
            <a:endParaRPr lang="ru-RU" altLang="ru-RU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508120" y="2234369"/>
            <a:ext cx="4103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/>
              <a:t>Коэффициент сопряженности Пирсона:</a:t>
            </a:r>
            <a:r>
              <a:rPr lang="ru-RU" altLang="ru-RU" sz="1400" dirty="0">
                <a:cs typeface="Times New Roman" pitchFamily="18" charset="0"/>
              </a:rPr>
              <a:t>        </a:t>
            </a:r>
            <a:endParaRPr lang="ru-RU" altLang="ru-RU" sz="1400" dirty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443266" y="3398690"/>
            <a:ext cx="498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ru-RU" altLang="ru-RU" sz="1000">
                <a:cs typeface="Times New Roman" pitchFamily="18" charset="0"/>
              </a:rPr>
              <a:t>0,398</a:t>
            </a:r>
            <a:endParaRPr lang="ru-RU" altLang="ru-RU" sz="140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047630" y="1849290"/>
            <a:ext cx="171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1400" dirty="0"/>
              <a:t>Фи-коэффициент: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54" y="3130658"/>
            <a:ext cx="4256385" cy="3176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726309" y="6242762"/>
            <a:ext cx="5401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cs typeface="Times New Roman" pitchFamily="18" charset="0"/>
              </a:rPr>
              <a:t>Рисунок </a:t>
            </a:r>
            <a:r>
              <a:rPr lang="ru-RU" altLang="ru-RU" sz="1400" dirty="0" smtClean="0">
                <a:cs typeface="Times New Roman" pitchFamily="18" charset="0"/>
              </a:rPr>
              <a:t>2 </a:t>
            </a:r>
            <a:r>
              <a:rPr lang="ru-RU" altLang="ru-RU" sz="1400" dirty="0">
                <a:cs typeface="Times New Roman" pitchFamily="18" charset="0"/>
              </a:rPr>
              <a:t>– Карта соответствий для категорий признаков «Образование» и «Факт долга»</a:t>
            </a:r>
            <a:endParaRPr lang="ru-RU" altLang="ru-RU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641609" y="3622137"/>
            <a:ext cx="1901484" cy="22274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rot="21420000">
            <a:off x="5653003" y="3803243"/>
            <a:ext cx="1889205" cy="8328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5652119" y="5444650"/>
            <a:ext cx="1901121" cy="10858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21300000" flipV="1">
            <a:off x="5571270" y="5530743"/>
            <a:ext cx="1980666" cy="116421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56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91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классификации заемщиков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/>
          <a:stretch/>
        </p:blipFill>
        <p:spPr bwMode="auto">
          <a:xfrm>
            <a:off x="0" y="1462186"/>
            <a:ext cx="6200775" cy="18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 bwMode="auto">
          <a:xfrm>
            <a:off x="4427984" y="3284984"/>
            <a:ext cx="4306324" cy="31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11"/>
          <p:cNvSpPr txBox="1">
            <a:spLocks/>
          </p:cNvSpPr>
          <p:nvPr/>
        </p:nvSpPr>
        <p:spPr>
          <a:xfrm>
            <a:off x="21996" y="3284984"/>
            <a:ext cx="44059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Таблица 3 – </a:t>
            </a:r>
            <a:r>
              <a:rPr lang="ru-RU" dirty="0" smtClean="0"/>
              <a:t>значения количественных показателей в классах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Текст 11"/>
          <p:cNvSpPr txBox="1">
            <a:spLocks/>
          </p:cNvSpPr>
          <p:nvPr/>
        </p:nvSpPr>
        <p:spPr>
          <a:xfrm>
            <a:off x="2688653" y="6421359"/>
            <a:ext cx="6455347" cy="43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Рисунок 4 – </a:t>
            </a:r>
            <a:r>
              <a:rPr lang="ru-RU" sz="1600" dirty="0" smtClean="0"/>
              <a:t>график </a:t>
            </a:r>
            <a:r>
              <a:rPr lang="ru-RU" sz="1600" dirty="0" err="1" smtClean="0"/>
              <a:t>центрированно</a:t>
            </a:r>
            <a:r>
              <a:rPr lang="ru-RU" sz="1600" dirty="0" smtClean="0"/>
              <a:t>-нормированных средних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06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800" dirty="0"/>
              <a:t>Данные открытых источников сети </a:t>
            </a:r>
            <a:r>
              <a:rPr lang="ru-RU" sz="3800" dirty="0" smtClean="0"/>
              <a:t>Интернет об университетах г. Оренбурга</a:t>
            </a:r>
            <a:endParaRPr lang="ru-RU" sz="3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28447" r="4030" b="34210"/>
          <a:stretch/>
        </p:blipFill>
        <p:spPr bwMode="auto">
          <a:xfrm>
            <a:off x="104424" y="2564904"/>
            <a:ext cx="90395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99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Визуализация многомерных данных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Набор конструктивных параметров лица Чернова</a:t>
            </a:r>
            <a:endParaRPr lang="ru-RU" dirty="0"/>
          </a:p>
        </p:txBody>
      </p:sp>
      <p:pic>
        <p:nvPicPr>
          <p:cNvPr id="14339" name="Содержимое 10" descr="16_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398686" cy="30599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628800"/>
            <a:ext cx="4041775" cy="715355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 инструментария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4302968"/>
          </a:xfrm>
        </p:spPr>
        <p:txBody>
          <a:bodyPr>
            <a:normAutofit fontScale="85000" lnSpcReduction="20000"/>
          </a:bodyPr>
          <a:lstStyle/>
          <a:p>
            <a:pPr marL="365760" indent="-283464" algn="just">
              <a:buFont typeface="Wingdings 2"/>
              <a:buChar char=""/>
              <a:defRPr/>
            </a:pPr>
            <a:r>
              <a:rPr lang="ru-RU" dirty="0"/>
              <a:t>Лица Чернова представляют собой схематичное изображение лиц, определенным чертам которых соответствуют относительные значения заданных характеристик. 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dirty="0"/>
              <a:t>Таким образом, разным наборам данных будут соответствовать разные выражения лиц Чернова, позволяющие получить общее представление о состоянии системы и о степени отклонений от нормы отдельных ее характеристик.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95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r>
              <a:rPr lang="ru-RU" dirty="0" smtClean="0"/>
              <a:t>ВУЗы Оренбурга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9651"/>
          <a:stretch/>
        </p:blipFill>
        <p:spPr bwMode="auto">
          <a:xfrm>
            <a:off x="564802" y="1165688"/>
            <a:ext cx="7560840" cy="53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773368" y="6250081"/>
            <a:ext cx="116821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18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04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ru-RU" dirty="0" smtClean="0"/>
              <a:t>Конец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20"/>
            <a:ext cx="806489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19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41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I </a:t>
            </a:r>
            <a:r>
              <a:rPr lang="ru-RU" dirty="0" smtClean="0">
                <a:hlinkClick r:id="rId3" action="ppaction://hlinksldjump"/>
              </a:rPr>
              <a:t>Понятие и задачи </a:t>
            </a:r>
            <a:r>
              <a:rPr lang="en-US" dirty="0" smtClean="0">
                <a:hlinkClick r:id="rId3" action="ppaction://hlinksldjump"/>
              </a:rPr>
              <a:t>Data Mining </a:t>
            </a:r>
            <a:endParaRPr lang="ru-RU" dirty="0" smtClean="0"/>
          </a:p>
          <a:p>
            <a:endParaRPr lang="en-US" sz="1000" dirty="0" smtClean="0"/>
          </a:p>
          <a:p>
            <a:r>
              <a:rPr lang="en-US" dirty="0" smtClean="0">
                <a:hlinkClick r:id="rId4" action="ppaction://hlinksldjump"/>
              </a:rPr>
              <a:t>II </a:t>
            </a:r>
            <a:r>
              <a:rPr lang="ru-RU" dirty="0" smtClean="0">
                <a:hlinkClick r:id="rId4" action="ppaction://hlinksldjump"/>
              </a:rPr>
              <a:t>Понятие больших данных и источники данных</a:t>
            </a:r>
            <a:endParaRPr lang="ru-RU" dirty="0" smtClean="0"/>
          </a:p>
          <a:p>
            <a:endParaRPr lang="en-US" sz="1000" dirty="0" smtClean="0"/>
          </a:p>
          <a:p>
            <a:r>
              <a:rPr lang="en-US" dirty="0" smtClean="0">
                <a:hlinkClick r:id="rId5" action="ppaction://hlinksldjump"/>
              </a:rPr>
              <a:t>III </a:t>
            </a:r>
            <a:r>
              <a:rPr lang="ru-RU" dirty="0" smtClean="0">
                <a:hlinkClick r:id="rId5" action="ppaction://hlinksldjump"/>
              </a:rPr>
              <a:t>Построение ассоциативных правил</a:t>
            </a:r>
            <a:endParaRPr lang="ru-RU" dirty="0" smtClean="0"/>
          </a:p>
          <a:p>
            <a:endParaRPr lang="ru-RU" sz="1000" dirty="0" smtClean="0"/>
          </a:p>
          <a:p>
            <a:r>
              <a:rPr lang="en-US" dirty="0" smtClean="0">
                <a:hlinkClick r:id="rId6" action="ppaction://hlinksldjump"/>
              </a:rPr>
              <a:t>IV </a:t>
            </a:r>
            <a:r>
              <a:rPr lang="ru-RU" dirty="0">
                <a:hlinkClick r:id="rId6" action="ppaction://hlinksldjump"/>
              </a:rPr>
              <a:t>Классификация объектов </a:t>
            </a:r>
            <a:endParaRPr lang="ru-RU" dirty="0" smtClean="0"/>
          </a:p>
          <a:p>
            <a:endParaRPr lang="ru-RU" sz="1000" dirty="0"/>
          </a:p>
          <a:p>
            <a:r>
              <a:rPr lang="en-US" dirty="0" smtClean="0">
                <a:hlinkClick r:id="rId7" action="ppaction://hlinksldjump"/>
              </a:rPr>
              <a:t>V</a:t>
            </a:r>
            <a:r>
              <a:rPr lang="ru-RU" dirty="0" smtClean="0">
                <a:hlinkClick r:id="rId7" action="ppaction://hlinksldjump"/>
              </a:rPr>
              <a:t> Визуализация </a:t>
            </a:r>
            <a:r>
              <a:rPr lang="ru-RU" dirty="0">
                <a:hlinkClick r:id="rId7" action="ppaction://hlinksldjump"/>
              </a:rPr>
              <a:t>данных: лица Чернова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2</a:t>
            </a:fld>
            <a:endParaRPr lang="ru-RU" sz="2000"/>
          </a:p>
        </p:txBody>
      </p:sp>
      <p:pic>
        <p:nvPicPr>
          <p:cNvPr id="5" name="Picture 3" descr="Обложка на буклет кафедры3"/>
          <p:cNvPicPr>
            <a:picLocks noChangeAspect="1" noChangeArrowheads="1"/>
          </p:cNvPicPr>
          <p:nvPr/>
        </p:nvPicPr>
        <p:blipFill>
          <a:blip r:embed="rId8"/>
          <a:srcRect t="27251" r="4634" b="38689"/>
          <a:stretch>
            <a:fillRect/>
          </a:stretch>
        </p:blipFill>
        <p:spPr bwMode="auto">
          <a:xfrm>
            <a:off x="7164288" y="415177"/>
            <a:ext cx="1759337" cy="9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5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01344"/>
          </a:xfrm>
        </p:spPr>
        <p:txBody>
          <a:bodyPr>
            <a:normAutofit/>
          </a:bodyPr>
          <a:lstStyle/>
          <a:p>
            <a:r>
              <a:rPr lang="en-US" dirty="0" smtClean="0"/>
              <a:t>Data mining</a:t>
            </a:r>
            <a:r>
              <a:rPr lang="ru-RU" dirty="0"/>
              <a:t> </a:t>
            </a:r>
            <a:r>
              <a:rPr lang="ru-RU" dirty="0" smtClean="0"/>
              <a:t>- (интеллектуальный</a:t>
            </a:r>
            <a:r>
              <a:rPr lang="ru-RU" dirty="0"/>
              <a:t>) анализ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184576"/>
          </a:xfrm>
        </p:spPr>
        <p:txBody>
          <a:bodyPr>
            <a:normAutofit fontScale="40000" lnSpcReduction="20000"/>
          </a:bodyPr>
          <a:lstStyle/>
          <a:p>
            <a:r>
              <a:rPr lang="ru-RU" sz="4300" b="1" dirty="0" err="1" smtClean="0"/>
              <a:t>Data</a:t>
            </a:r>
            <a:r>
              <a:rPr lang="ru-RU" sz="4300" b="1" dirty="0" smtClean="0"/>
              <a:t> </a:t>
            </a:r>
            <a:r>
              <a:rPr lang="ru-RU" sz="4300" b="1" dirty="0" err="1"/>
              <a:t>Mining</a:t>
            </a:r>
            <a:r>
              <a:rPr lang="ru-RU" sz="4300" b="1" dirty="0"/>
              <a:t> </a:t>
            </a:r>
            <a:r>
              <a:rPr lang="ru-RU" sz="4300" dirty="0"/>
              <a:t>- это процесс обнаружения в </a:t>
            </a:r>
            <a:r>
              <a:rPr lang="ru-RU" sz="4300" dirty="0" smtClean="0"/>
              <a:t>«сырых» </a:t>
            </a:r>
            <a:r>
              <a:rPr lang="ru-RU" sz="4300" dirty="0"/>
              <a:t>данных ранее неизвестных, нетривиальных, практически полезных и доступных интерпретации знаний, необходимых для принятия решений в различных сферах человеческой деятельности.</a:t>
            </a:r>
          </a:p>
          <a:p>
            <a:endParaRPr lang="ru-RU" sz="2100" dirty="0" smtClean="0"/>
          </a:p>
          <a:p>
            <a:r>
              <a:rPr lang="ru-RU" sz="4300" dirty="0" smtClean="0"/>
              <a:t>Суть </a:t>
            </a:r>
            <a:r>
              <a:rPr lang="ru-RU" sz="4300" dirty="0"/>
              <a:t>и цель технологии </a:t>
            </a:r>
            <a:r>
              <a:rPr lang="ru-RU" sz="4300" dirty="0" err="1"/>
              <a:t>Data</a:t>
            </a:r>
            <a:r>
              <a:rPr lang="ru-RU" sz="4300" dirty="0"/>
              <a:t> </a:t>
            </a:r>
            <a:r>
              <a:rPr lang="ru-RU" sz="4300" dirty="0" err="1"/>
              <a:t>Mining</a:t>
            </a:r>
            <a:r>
              <a:rPr lang="ru-RU" sz="4300" dirty="0"/>
              <a:t> </a:t>
            </a:r>
            <a:r>
              <a:rPr lang="ru-RU" sz="4300" dirty="0" smtClean="0"/>
              <a:t>- поиск </a:t>
            </a:r>
            <a:r>
              <a:rPr lang="ru-RU" sz="4300" dirty="0"/>
              <a:t>в больших объемах данных неочевидных, объективных и полезных на практике закономерностей.</a:t>
            </a:r>
          </a:p>
          <a:p>
            <a:pPr lvl="1"/>
            <a:r>
              <a:rPr lang="ru-RU" sz="3300" b="1" dirty="0"/>
              <a:t>Неочевидных</a:t>
            </a:r>
            <a:r>
              <a:rPr lang="ru-RU" sz="3300" dirty="0"/>
              <a:t> - это значит, что найденные закономерности не обнаруживаются </a:t>
            </a:r>
            <a:r>
              <a:rPr lang="ru-RU" sz="3300" dirty="0" smtClean="0"/>
              <a:t>экспертным </a:t>
            </a:r>
            <a:r>
              <a:rPr lang="ru-RU" sz="3300" dirty="0"/>
              <a:t>путем.</a:t>
            </a:r>
          </a:p>
          <a:p>
            <a:pPr lvl="1"/>
            <a:r>
              <a:rPr lang="ru-RU" sz="3300" b="1" dirty="0"/>
              <a:t>Объективных</a:t>
            </a:r>
            <a:r>
              <a:rPr lang="ru-RU" sz="3300" dirty="0"/>
              <a:t> - это значит, что обнаруженные закономерности будут полностью соответствовать действительности, в отличие от экспертного мнения, которое всегда является субъективным.</a:t>
            </a:r>
          </a:p>
          <a:p>
            <a:pPr lvl="1"/>
            <a:r>
              <a:rPr lang="ru-RU" sz="3300" b="1" dirty="0"/>
              <a:t>Практически полезных</a:t>
            </a:r>
            <a:r>
              <a:rPr lang="ru-RU" sz="3300" dirty="0"/>
              <a:t> - это значит, что выводы имеют конкретное значение, которому можно найти практическое применение.</a:t>
            </a:r>
          </a:p>
          <a:p>
            <a:pPr lvl="1"/>
            <a:r>
              <a:rPr lang="ru-RU" sz="3300" b="1" dirty="0"/>
              <a:t>Знания</a:t>
            </a:r>
            <a:r>
              <a:rPr lang="ru-RU" sz="3300" dirty="0"/>
              <a:t> - совокупность сведений, которая образует целостное описание, соответствующее некоторому уровню осведомленности об описываемом вопросе, предмете, проблеме и т.д.</a:t>
            </a:r>
          </a:p>
          <a:p>
            <a:endParaRPr lang="ru-RU" sz="2100" dirty="0" smtClean="0"/>
          </a:p>
          <a:p>
            <a:r>
              <a:rPr lang="ru-RU" sz="4300" dirty="0" err="1" smtClean="0"/>
              <a:t>Data</a:t>
            </a:r>
            <a:r>
              <a:rPr lang="ru-RU" sz="4300" dirty="0" smtClean="0"/>
              <a:t> </a:t>
            </a:r>
            <a:r>
              <a:rPr lang="ru-RU" sz="4300" dirty="0" err="1"/>
              <a:t>Mining</a:t>
            </a:r>
            <a:r>
              <a:rPr lang="ru-RU" sz="4300" dirty="0"/>
              <a:t> - это процесс выделения, исследования и моделирования больших объемов данных для обнаружения неизвестных до этого структур </a:t>
            </a:r>
            <a:r>
              <a:rPr lang="ru-RU" sz="4300" dirty="0" smtClean="0"/>
              <a:t>с </a:t>
            </a:r>
            <a:r>
              <a:rPr lang="ru-RU" sz="4300" dirty="0"/>
              <a:t>целью достижения преимуществ в бизнесе </a:t>
            </a:r>
            <a:r>
              <a:rPr lang="ru-RU" sz="4300" i="1" dirty="0"/>
              <a:t>(определение SAS </a:t>
            </a:r>
            <a:r>
              <a:rPr lang="ru-RU" sz="4300" i="1" dirty="0" err="1"/>
              <a:t>Institute</a:t>
            </a:r>
            <a:r>
              <a:rPr lang="ru-RU" sz="3600" i="1" dirty="0" smtClean="0"/>
              <a:t>).</a:t>
            </a:r>
          </a:p>
          <a:p>
            <a:endParaRPr lang="ru-RU" sz="2100" dirty="0"/>
          </a:p>
          <a:p>
            <a:r>
              <a:rPr lang="ru-RU" sz="4300" dirty="0" err="1"/>
              <a:t>Data</a:t>
            </a:r>
            <a:r>
              <a:rPr lang="ru-RU" sz="4300" dirty="0"/>
              <a:t> </a:t>
            </a:r>
            <a:r>
              <a:rPr lang="ru-RU" sz="4300" dirty="0" err="1"/>
              <a:t>Mining</a:t>
            </a:r>
            <a:r>
              <a:rPr lang="ru-RU" sz="4300" dirty="0"/>
              <a:t> - это процесс, цель которого - обнаружить новые значимые корреляции, образцы и тенденции в результате просеивания большого объема хранимых данных с использованием методик распознавания образцов плюс применение статистических и математических методов </a:t>
            </a:r>
            <a:r>
              <a:rPr lang="ru-RU" sz="4300" i="1" dirty="0"/>
              <a:t>(определение </a:t>
            </a:r>
            <a:r>
              <a:rPr lang="ru-RU" sz="4300" i="1" dirty="0" err="1"/>
              <a:t>Gartner</a:t>
            </a:r>
            <a:r>
              <a:rPr lang="ru-RU" sz="4300" i="1" dirty="0"/>
              <a:t> </a:t>
            </a:r>
            <a:r>
              <a:rPr lang="ru-RU" sz="4300" i="1" dirty="0" err="1"/>
              <a:t>Group</a:t>
            </a:r>
            <a:r>
              <a:rPr lang="ru-RU" sz="4300" i="1" dirty="0" smtClean="0"/>
              <a:t>).</a:t>
            </a:r>
            <a:endParaRPr lang="ru-RU" sz="43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3</a:t>
            </a:fld>
            <a:endParaRPr lang="ru-RU" sz="200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864096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17504"/>
            <a:ext cx="8640960" cy="200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анализа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00600"/>
          </a:xfrm>
        </p:spPr>
        <p:txBody>
          <a:bodyPr>
            <a:noAutofit/>
          </a:bodyPr>
          <a:lstStyle/>
          <a:p>
            <a:r>
              <a:rPr lang="ru-RU" b="1" dirty="0"/>
              <a:t>Выявление</a:t>
            </a:r>
            <a:r>
              <a:rPr lang="ru-RU" dirty="0"/>
              <a:t> </a:t>
            </a:r>
            <a:r>
              <a:rPr lang="ru-RU" b="1" dirty="0"/>
              <a:t>однородных групп </a:t>
            </a:r>
            <a:r>
              <a:rPr lang="ru-RU" dirty="0"/>
              <a:t>(классов) </a:t>
            </a:r>
            <a:r>
              <a:rPr lang="ru-RU" dirty="0" smtClean="0"/>
              <a:t>клиентов/товаров/конкурентов и </a:t>
            </a:r>
            <a:r>
              <a:rPr lang="ru-RU" b="1" dirty="0" smtClean="0"/>
              <a:t>классификация</a:t>
            </a:r>
            <a:r>
              <a:rPr lang="ru-RU" dirty="0" smtClean="0"/>
              <a:t> новых объектов</a:t>
            </a:r>
          </a:p>
          <a:p>
            <a:endParaRPr lang="ru-RU" sz="1000" dirty="0"/>
          </a:p>
          <a:p>
            <a:r>
              <a:rPr lang="ru-RU" b="1" dirty="0"/>
              <a:t>Выявление типичных заказов </a:t>
            </a:r>
            <a:r>
              <a:rPr lang="ru-RU" dirty="0"/>
              <a:t>клиентов и </a:t>
            </a:r>
            <a:r>
              <a:rPr lang="ru-RU" b="1" dirty="0"/>
              <a:t>анализ шаблонов</a:t>
            </a:r>
            <a:r>
              <a:rPr lang="ru-RU" dirty="0"/>
              <a:t> поведения </a:t>
            </a:r>
            <a:r>
              <a:rPr lang="ru-RU" dirty="0" smtClean="0"/>
              <a:t>клиентов</a:t>
            </a:r>
          </a:p>
          <a:p>
            <a:endParaRPr lang="ru-RU" sz="1000" dirty="0" smtClean="0"/>
          </a:p>
          <a:p>
            <a:r>
              <a:rPr lang="ru-RU" b="1" dirty="0" smtClean="0"/>
              <a:t>Анализ </a:t>
            </a:r>
            <a:r>
              <a:rPr lang="ru-RU" b="1" dirty="0"/>
              <a:t>отклонений </a:t>
            </a:r>
            <a:r>
              <a:rPr lang="ru-RU" dirty="0"/>
              <a:t>-  выявление наиболее нехарактерных шаблонов</a:t>
            </a:r>
            <a:r>
              <a:rPr lang="ru-RU" dirty="0" smtClean="0"/>
              <a:t>.</a:t>
            </a:r>
          </a:p>
          <a:p>
            <a:endParaRPr lang="ru-RU" sz="1000" dirty="0"/>
          </a:p>
          <a:p>
            <a:r>
              <a:rPr lang="ru-RU" b="1" dirty="0" smtClean="0"/>
              <a:t>Визуализация</a:t>
            </a:r>
            <a:r>
              <a:rPr lang="ru-RU" dirty="0" smtClean="0"/>
              <a:t> </a:t>
            </a:r>
            <a:r>
              <a:rPr lang="ru-RU" dirty="0"/>
              <a:t>исходной </a:t>
            </a:r>
            <a:r>
              <a:rPr lang="ru-RU" dirty="0" smtClean="0"/>
              <a:t>информации</a:t>
            </a:r>
          </a:p>
          <a:p>
            <a:endParaRPr lang="ru-RU" sz="1000" dirty="0" smtClean="0"/>
          </a:p>
          <a:p>
            <a:r>
              <a:rPr lang="ru-RU" b="1" dirty="0" smtClean="0"/>
              <a:t>Анализ взаимосвязи </a:t>
            </a:r>
            <a:r>
              <a:rPr lang="ru-RU" dirty="0" smtClean="0"/>
              <a:t>между парой и группой признаков</a:t>
            </a:r>
          </a:p>
          <a:p>
            <a:endParaRPr lang="ru-RU" sz="1000" dirty="0"/>
          </a:p>
          <a:p>
            <a:r>
              <a:rPr lang="ru-RU" b="1" dirty="0" smtClean="0"/>
              <a:t>Прогнозирование</a:t>
            </a:r>
            <a:r>
              <a:rPr lang="ru-RU" dirty="0" smtClean="0"/>
              <a:t> основных показателей деятельности предприятия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ACDD-9620-44DF-B4BE-D781AB1EE19D}" type="slidenum">
              <a:rPr lang="ru-RU" sz="2000" smtClean="0"/>
              <a:t>4</a:t>
            </a:fld>
            <a:endParaRPr lang="ru-RU" sz="20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116821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082634"/>
          </a:xfrm>
        </p:spPr>
        <p:txBody>
          <a:bodyPr>
            <a:normAutofit/>
          </a:bodyPr>
          <a:lstStyle/>
          <a:p>
            <a:r>
              <a:rPr lang="ru-RU" dirty="0"/>
              <a:t>Понятие </a:t>
            </a:r>
            <a:r>
              <a:rPr lang="ru-RU" dirty="0" smtClean="0"/>
              <a:t>больших данных (</a:t>
            </a:r>
            <a:r>
              <a:rPr lang="ru-RU" dirty="0" err="1" smtClean="0"/>
              <a:t>big</a:t>
            </a:r>
            <a:r>
              <a:rPr lang="ru-RU" dirty="0" smtClean="0"/>
              <a:t> </a:t>
            </a:r>
            <a:r>
              <a:rPr lang="ru-RU" dirty="0" err="1"/>
              <a:t>data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2105591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Большие данные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i="1" dirty="0" err="1" smtClean="0"/>
              <a:t>big</a:t>
            </a:r>
            <a:r>
              <a:rPr lang="ru-RU" i="1" dirty="0" smtClean="0"/>
              <a:t> </a:t>
            </a:r>
            <a:r>
              <a:rPr lang="ru-RU" i="1" dirty="0" err="1" smtClean="0"/>
              <a:t>data</a:t>
            </a:r>
            <a:r>
              <a:rPr lang="ru-RU" i="1" dirty="0" smtClean="0"/>
              <a:t>)  -</a:t>
            </a:r>
            <a:r>
              <a:rPr lang="ru-RU" dirty="0" smtClean="0"/>
              <a:t> обозначение</a:t>
            </a:r>
            <a:r>
              <a:rPr lang="en-US" dirty="0" smtClean="0"/>
              <a:t> </a:t>
            </a:r>
            <a:r>
              <a:rPr lang="ru-RU" dirty="0" smtClean="0"/>
              <a:t>структурированных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/>
              <a:t> </a:t>
            </a:r>
            <a:r>
              <a:rPr lang="ru-RU" dirty="0" smtClean="0"/>
              <a:t>неструктурированных</a:t>
            </a:r>
            <a:r>
              <a:rPr lang="en-US" dirty="0" smtClean="0"/>
              <a:t> </a:t>
            </a:r>
            <a:r>
              <a:rPr lang="ru-RU" dirty="0" smtClean="0"/>
              <a:t>данных</a:t>
            </a:r>
            <a:r>
              <a:rPr lang="en-US" dirty="0"/>
              <a:t> </a:t>
            </a:r>
            <a:r>
              <a:rPr lang="ru-RU" dirty="0" smtClean="0"/>
              <a:t>огромных</a:t>
            </a:r>
            <a:r>
              <a:rPr lang="en-US" dirty="0" smtClean="0"/>
              <a:t> </a:t>
            </a:r>
            <a:r>
              <a:rPr lang="ru-RU" dirty="0" smtClean="0"/>
              <a:t>объёмов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значительного</a:t>
            </a:r>
            <a:r>
              <a:rPr lang="en-US" dirty="0" smtClean="0"/>
              <a:t> </a:t>
            </a:r>
            <a:r>
              <a:rPr lang="ru-RU" dirty="0" smtClean="0"/>
              <a:t>многообразия.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918-3AB1-46EB-8099-3014092FC0EC}" type="slidenum">
              <a:rPr lang="ru-RU" sz="2000" smtClean="0"/>
              <a:t>5</a:t>
            </a:fld>
            <a:endParaRPr lang="ru-RU" sz="2000" dirty="0"/>
          </a:p>
        </p:txBody>
      </p:sp>
      <p:pic>
        <p:nvPicPr>
          <p:cNvPr id="5" name="Picture 2" descr="http://www.tadviser.ru/images/1/1b/%D0%98_%D0%B2%D1%81%D0%B5_%D1%82%D0%B0%D0%BA%D0%B8_%D1%87%D1%82%D0%BE_%D0%B6%D0%B5_%D1%82%D0%B0%D0%BA%D0%BE%D0%B5_Big_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53824"/>
          <a:stretch/>
        </p:blipFill>
        <p:spPr bwMode="auto">
          <a:xfrm>
            <a:off x="5724128" y="3734391"/>
            <a:ext cx="2821995" cy="28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3528" y="2924944"/>
            <a:ext cx="4680520" cy="3816424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700" dirty="0" smtClean="0"/>
              <a:t>Выделяют «три V»:</a:t>
            </a:r>
          </a:p>
          <a:p>
            <a:pPr lvl="1"/>
            <a:r>
              <a:rPr lang="ru-RU" sz="1700" b="1" dirty="0" smtClean="0"/>
              <a:t>объём (англ. </a:t>
            </a:r>
            <a:r>
              <a:rPr lang="en-US" sz="1700" b="1" i="1" dirty="0" smtClean="0"/>
              <a:t>V</a:t>
            </a:r>
            <a:r>
              <a:rPr lang="ru-RU" sz="1700" b="1" i="1" dirty="0" err="1" smtClean="0"/>
              <a:t>olume</a:t>
            </a:r>
            <a:r>
              <a:rPr lang="ru-RU" sz="1700" b="1" dirty="0" smtClean="0"/>
              <a:t>) </a:t>
            </a:r>
            <a:r>
              <a:rPr lang="ru-RU" sz="1700" dirty="0" smtClean="0"/>
              <a:t>- величины физического объёма; </a:t>
            </a:r>
          </a:p>
          <a:p>
            <a:pPr lvl="1"/>
            <a:r>
              <a:rPr lang="ru-RU" sz="1700" b="1" dirty="0" smtClean="0"/>
              <a:t>скорость (англ. </a:t>
            </a:r>
            <a:r>
              <a:rPr lang="en-US" sz="1700" b="1" i="1" dirty="0" smtClean="0"/>
              <a:t>V</a:t>
            </a:r>
            <a:r>
              <a:rPr lang="ru-RU" sz="1700" b="1" i="1" dirty="0" err="1" smtClean="0"/>
              <a:t>elocity</a:t>
            </a:r>
            <a:r>
              <a:rPr lang="ru-RU" sz="1700" b="1" dirty="0" smtClean="0"/>
              <a:t> ) </a:t>
            </a:r>
            <a:r>
              <a:rPr lang="ru-RU" sz="1700" dirty="0" smtClean="0"/>
              <a:t>- скорость прироста и необходимости высокоскоростной обработки и получения результатов; </a:t>
            </a:r>
          </a:p>
          <a:p>
            <a:pPr lvl="1"/>
            <a:r>
              <a:rPr lang="ru-RU" sz="1700" b="1" dirty="0" smtClean="0"/>
              <a:t>многообразие (англ. </a:t>
            </a:r>
            <a:r>
              <a:rPr lang="en-US" sz="1700" b="1" i="1" dirty="0" smtClean="0"/>
              <a:t>V</a:t>
            </a:r>
            <a:r>
              <a:rPr lang="ru-RU" sz="1700" b="1" i="1" dirty="0" err="1" smtClean="0"/>
              <a:t>ariety</a:t>
            </a:r>
            <a:r>
              <a:rPr lang="ru-RU" sz="1700" b="1" dirty="0" smtClean="0"/>
              <a:t>) </a:t>
            </a:r>
            <a:r>
              <a:rPr lang="ru-RU" sz="1700" dirty="0" smtClean="0"/>
              <a:t>- возможность одновременной обработки различных типов структурированных и </a:t>
            </a:r>
            <a:r>
              <a:rPr lang="ru-RU" sz="1700" dirty="0" err="1" smtClean="0"/>
              <a:t>полуструктурированных</a:t>
            </a:r>
            <a:r>
              <a:rPr lang="ru-RU" sz="1700" dirty="0" smtClean="0"/>
              <a:t> данных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1024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 данных </a:t>
            </a:r>
            <a:br>
              <a:rPr lang="ru-RU" dirty="0" smtClean="0"/>
            </a:br>
            <a:r>
              <a:rPr lang="ru-RU" dirty="0" smtClean="0"/>
              <a:t>в экономике и бизнесе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509172"/>
            <a:ext cx="4040188" cy="715355"/>
          </a:xfrm>
        </p:spPr>
        <p:txBody>
          <a:bodyPr/>
          <a:lstStyle/>
          <a:p>
            <a:r>
              <a:rPr lang="ru-RU" dirty="0" smtClean="0"/>
              <a:t>Внутренние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040188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Бухгалтерская и финансовая отчетность предприятия</a:t>
            </a:r>
          </a:p>
          <a:p>
            <a:r>
              <a:rPr lang="en-US" dirty="0" smtClean="0"/>
              <a:t>ERP-</a:t>
            </a:r>
            <a:r>
              <a:rPr lang="ru-RU" dirty="0" smtClean="0"/>
              <a:t>системы (финансы, активы, трудовые ресурсы и их движение)</a:t>
            </a:r>
          </a:p>
          <a:p>
            <a:r>
              <a:rPr lang="en-US" dirty="0" smtClean="0"/>
              <a:t>CRM-</a:t>
            </a:r>
            <a:r>
              <a:rPr lang="ru-RU" dirty="0" smtClean="0"/>
              <a:t>системы (информация о клиентах и поставщиках)</a:t>
            </a:r>
          </a:p>
          <a:p>
            <a:r>
              <a:rPr lang="ru-RU" dirty="0" smtClean="0"/>
              <a:t>Маркетинговые исследования (опрос потребителей)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507005"/>
            <a:ext cx="4041775" cy="715355"/>
          </a:xfrm>
        </p:spPr>
        <p:txBody>
          <a:bodyPr/>
          <a:lstStyle/>
          <a:p>
            <a:r>
              <a:rPr lang="ru-RU" dirty="0" smtClean="0"/>
              <a:t>внешние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4536504"/>
          </a:xfrm>
        </p:spPr>
        <p:txBody>
          <a:bodyPr/>
          <a:lstStyle/>
          <a:p>
            <a:r>
              <a:rPr lang="ru-RU" dirty="0" smtClean="0"/>
              <a:t>Специализированные банки данных (</a:t>
            </a:r>
            <a:r>
              <a:rPr lang="en-US" dirty="0">
                <a:hlinkClick r:id="rId2"/>
              </a:rPr>
              <a:t>http://www.gks.ru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https://www.finam.ru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) </a:t>
            </a:r>
          </a:p>
          <a:p>
            <a:r>
              <a:rPr lang="ru-RU" dirty="0" smtClean="0"/>
              <a:t>Информация социальных сетей</a:t>
            </a:r>
          </a:p>
          <a:p>
            <a:r>
              <a:rPr lang="ru-RU" dirty="0" smtClean="0"/>
              <a:t>Открытые исследования и материалы сети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918-3AB1-46EB-8099-3014092FC0EC}" type="slidenum">
              <a:rPr lang="ru-RU" sz="2000" smtClean="0"/>
              <a:t>6</a:t>
            </a:fld>
            <a:endParaRPr lang="ru-RU" sz="200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596336" y="6140045"/>
            <a:ext cx="116821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Анализ ассоциативных правил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780" y="1412776"/>
            <a:ext cx="8532440" cy="5301208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Транзакция – </a:t>
            </a:r>
            <a:r>
              <a:rPr lang="ru-RU" dirty="0" smtClean="0"/>
              <a:t>это множество событий, произошедших одновременно.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Пусть I = {i</a:t>
            </a:r>
            <a:r>
              <a:rPr lang="ru-RU" baseline="-25000" dirty="0" smtClean="0"/>
              <a:t>1</a:t>
            </a:r>
            <a:r>
              <a:rPr lang="ru-RU" dirty="0" smtClean="0"/>
              <a:t>, i</a:t>
            </a:r>
            <a:r>
              <a:rPr lang="ru-RU" baseline="-25000" dirty="0" smtClean="0"/>
              <a:t>2</a:t>
            </a:r>
            <a:r>
              <a:rPr lang="ru-RU" dirty="0" smtClean="0"/>
              <a:t> ,…, </a:t>
            </a:r>
            <a:r>
              <a:rPr lang="ru-RU" dirty="0" err="1" smtClean="0"/>
              <a:t>i</a:t>
            </a:r>
            <a:r>
              <a:rPr lang="ru-RU" baseline="-25000" dirty="0" err="1" smtClean="0"/>
              <a:t>n</a:t>
            </a:r>
            <a:r>
              <a:rPr lang="ru-RU" dirty="0" smtClean="0"/>
              <a:t>} – множество элементов, входящих в транзакцию. </a:t>
            </a:r>
          </a:p>
          <a:p>
            <a:pPr>
              <a:buNone/>
            </a:pPr>
            <a:r>
              <a:rPr lang="ru-RU" dirty="0" smtClean="0"/>
              <a:t>	D – множество транзакций.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- </a:t>
            </a:r>
            <a:r>
              <a:rPr lang="ru-RU" dirty="0"/>
              <a:t>некоторый произвольный набор показателей (объектов).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Ассоциативным правилом </a:t>
            </a:r>
            <a:r>
              <a:rPr lang="ru-RU" dirty="0" smtClean="0"/>
              <a:t>называется импликация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07828"/>
              </p:ext>
            </p:extLst>
          </p:nvPr>
        </p:nvGraphicFramePr>
        <p:xfrm>
          <a:off x="1115616" y="6021288"/>
          <a:ext cx="67706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Формула" r:id="rId4" imgW="2895480" imgH="228600" progId="Equation.3">
                  <p:embed/>
                </p:oleObj>
              </mc:Choice>
              <mc:Fallback>
                <p:oleObj name="Формула" r:id="rId4" imgW="289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6021288"/>
                        <a:ext cx="6770688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72734"/>
              </p:ext>
            </p:extLst>
          </p:nvPr>
        </p:nvGraphicFramePr>
        <p:xfrm>
          <a:off x="971600" y="4365104"/>
          <a:ext cx="1717258" cy="4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Формула" r:id="rId6" imgW="1422400" imgH="342900" progId="Equation.3">
                  <p:embed/>
                </p:oleObj>
              </mc:Choice>
              <mc:Fallback>
                <p:oleObj name="Формула" r:id="rId6" imgW="1422400" imgH="3429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65104"/>
                        <a:ext cx="1717258" cy="414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5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Информационная база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 dirty="0"/>
          </a:p>
        </p:txBody>
      </p:sp>
      <p:sp>
        <p:nvSpPr>
          <p:cNvPr id="7" name="Текст 11"/>
          <p:cNvSpPr txBox="1">
            <a:spLocks/>
          </p:cNvSpPr>
          <p:nvPr/>
        </p:nvSpPr>
        <p:spPr>
          <a:xfrm>
            <a:off x="4540779" y="5532096"/>
            <a:ext cx="4214842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Таблица 2 – Фрагмент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исходных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данных (транзакции)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88251"/>
              </p:ext>
            </p:extLst>
          </p:nvPr>
        </p:nvGraphicFramePr>
        <p:xfrm>
          <a:off x="4969407" y="1556792"/>
          <a:ext cx="3786214" cy="38884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2910"/>
                <a:gridCol w="1893304"/>
              </a:tblGrid>
              <a:tr h="320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Номер чека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Товар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160698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СЛИВКИ, КОФЕ,  ХЛЕБ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160747	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КОФЕ,  МАСЛО,  ХЛЕБ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161217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СЛИВКИ, КОФЕ, САХАР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161243	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СЛИВКИ, КОФЕ, САХАР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161354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СЛИВКИ, КОФЕ, ХЛЕБ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6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161833	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КОФЕ</a:t>
                      </a:r>
                      <a:r>
                        <a:rPr lang="en-US" sz="1400" dirty="0"/>
                        <a:t>,  </a:t>
                      </a:r>
                      <a:r>
                        <a:rPr lang="ru-RU" sz="1400" dirty="0"/>
                        <a:t>МАСЛО</a:t>
                      </a:r>
                      <a:r>
                        <a:rPr lang="en-US" sz="1400" dirty="0"/>
                        <a:t>, </a:t>
                      </a:r>
                      <a:r>
                        <a:rPr lang="ru-RU" sz="1400" dirty="0"/>
                        <a:t>ХЛЕБ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3102"/>
              </p:ext>
            </p:extLst>
          </p:nvPr>
        </p:nvGraphicFramePr>
        <p:xfrm>
          <a:off x="323528" y="1595356"/>
          <a:ext cx="3786214" cy="38884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92088"/>
                <a:gridCol w="2994126"/>
              </a:tblGrid>
              <a:tr h="320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Товар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СЛИВКИ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КОФЕ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САХАР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ХЛЕБ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МАСЛО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6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….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Текст 11"/>
          <p:cNvSpPr txBox="1">
            <a:spLocks/>
          </p:cNvSpPr>
          <p:nvPr/>
        </p:nvSpPr>
        <p:spPr>
          <a:xfrm>
            <a:off x="351429" y="5589240"/>
            <a:ext cx="4214842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Таблица 1 – </a:t>
            </a:r>
            <a:r>
              <a:rPr lang="ru-RU" sz="3200" dirty="0" smtClean="0"/>
              <a:t>Фрагмент множества элементов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2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определения анализа ассоциаций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29129"/>
              </p:ext>
            </p:extLst>
          </p:nvPr>
        </p:nvGraphicFramePr>
        <p:xfrm>
          <a:off x="250825" y="1557338"/>
          <a:ext cx="841057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Документ" r:id="rId3" imgW="6342175" imgH="3911900" progId="Word.Document.12">
                  <p:embed/>
                </p:oleObj>
              </mc:Choice>
              <mc:Fallback>
                <p:oleObj name="Документ" r:id="rId3" imgW="6342175" imgH="39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557338"/>
                        <a:ext cx="8410575" cy="518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54197" y="1893769"/>
            <a:ext cx="4392488" cy="576064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3861048"/>
            <a:ext cx="4392488" cy="720080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54196" y="5661248"/>
            <a:ext cx="4710091" cy="720080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1046</TotalTime>
  <Words>793</Words>
  <Application>Microsoft Office PowerPoint</Application>
  <PresentationFormat>Экран (4:3)</PresentationFormat>
  <Paragraphs>180</Paragraphs>
  <Slides>19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Ясность</vt:lpstr>
      <vt:lpstr>Формула</vt:lpstr>
      <vt:lpstr>Документ</vt:lpstr>
      <vt:lpstr>Microsoft Equation 3.0</vt:lpstr>
      <vt:lpstr>Методы «интеллектуального» анализа данных</vt:lpstr>
      <vt:lpstr>План лекции</vt:lpstr>
      <vt:lpstr>Data mining - (интеллектуальный) анализ данных</vt:lpstr>
      <vt:lpstr>Задачи анализа данных</vt:lpstr>
      <vt:lpstr>Понятие больших данных (big data)</vt:lpstr>
      <vt:lpstr>Источники данных  в экономике и бизнесе</vt:lpstr>
      <vt:lpstr>Анализ ассоциативных правил</vt:lpstr>
      <vt:lpstr>Информационная база</vt:lpstr>
      <vt:lpstr>Основные определения анализа ассоциаций</vt:lpstr>
      <vt:lpstr>Примеры ассоциативных правил</vt:lpstr>
      <vt:lpstr>«Дерево правил» в аналитической платформе Deductor</vt:lpstr>
      <vt:lpstr>Презентация PowerPoint</vt:lpstr>
      <vt:lpstr>Портрет благонадежного заемщика (фрагмент)</vt:lpstr>
      <vt:lpstr>Анализ влияния факторов</vt:lpstr>
      <vt:lpstr>Результаты классификации заемщиков </vt:lpstr>
      <vt:lpstr>Данные открытых источников сети Интернет об университетах г. Оренбурга</vt:lpstr>
      <vt:lpstr>Визуализация многомерных данных</vt:lpstr>
      <vt:lpstr>ВУЗы Оренбурга</vt:lpstr>
      <vt:lpstr>Конец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интеллектуального анализа данных</dc:title>
  <dc:creator>Alina</dc:creator>
  <cp:lastModifiedBy>Teacher</cp:lastModifiedBy>
  <cp:revision>36</cp:revision>
  <cp:lastPrinted>2018-11-28T04:54:31Z</cp:lastPrinted>
  <dcterms:created xsi:type="dcterms:W3CDTF">2018-11-24T17:48:19Z</dcterms:created>
  <dcterms:modified xsi:type="dcterms:W3CDTF">2018-11-29T06:00:11Z</dcterms:modified>
</cp:coreProperties>
</file>